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77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72" r:id="rId15"/>
    <p:sldId id="269" r:id="rId16"/>
    <p:sldId id="270" r:id="rId17"/>
    <p:sldId id="278" r:id="rId18"/>
    <p:sldId id="275" r:id="rId19"/>
    <p:sldId id="276" r:id="rId20"/>
    <p:sldId id="273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4" autoAdjust="0"/>
    <p:restoredTop sz="94638" autoAdjust="0"/>
  </p:normalViewPr>
  <p:slideViewPr>
    <p:cSldViewPr>
      <p:cViewPr>
        <p:scale>
          <a:sx n="87" d="100"/>
          <a:sy n="87" d="100"/>
        </p:scale>
        <p:origin x="-230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0D643-5065-46A1-924E-9F06C60D8865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1290D-E0B9-4569-9E28-9C0A63CE4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751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1290D-E0B9-4569-9E28-9C0A63CE40D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83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19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5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97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0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14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773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64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17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79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27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850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D6215-A991-4CD2-9F7C-58CE0EDA39E3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3E119-2E02-41C1-BF62-48F9FDE81A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9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https://to64.minjust.ru/ru/node/425705" TargetMode="External"/><Relationship Id="rId4" Type="http://schemas.openxmlformats.org/officeDocument/2006/relationships/hyperlink" Target="https://to64.minjust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Павел\Downloads\b1da3076093b404ea90f5996c18540d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-54" r="-4336" b="54"/>
          <a:stretch/>
        </p:blipFill>
        <p:spPr bwMode="auto">
          <a:xfrm>
            <a:off x="12476" y="0"/>
            <a:ext cx="96000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47564" y="1553648"/>
            <a:ext cx="8388932" cy="36004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>
              <a:lnSpc>
                <a:spcPts val="2700"/>
              </a:lnSpc>
            </a:pP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_CenturyOldStyle" pitchFamily="34" charset="0"/>
                <a:cs typeface="Times New Roman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оформления ходатайств о признании и разрешении принудительного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исполнения решений</a:t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российских судов на территории постсоветского пространства»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712626" y="5899384"/>
            <a:ext cx="5712179" cy="93610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Саратов-2020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regnum_picture_14960780966166795_norm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480" y="34752"/>
            <a:ext cx="843264" cy="89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51520" y="932790"/>
            <a:ext cx="8784976" cy="117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-15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Управление Министерства юстиции Российской Федерации по Саратовской области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FF0000"/>
              </a:solidFill>
              <a:latin typeface="Bahnschrift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FF0000"/>
                </a:solidFill>
                <a:latin typeface="Bahnschrift" pitchFamily="34" charset="0"/>
                <a:cs typeface="Arial" pitchFamily="34" charset="0"/>
              </a:rPr>
              <a:t>Отдел </a:t>
            </a:r>
            <a:r>
              <a:rPr lang="ru-RU" sz="1600" b="1" dirty="0" smtClean="0">
                <a:solidFill>
                  <a:srgbClr val="FF0000"/>
                </a:solidFill>
                <a:latin typeface="Bahnschrift" pitchFamily="34" charset="0"/>
                <a:cs typeface="Arial" pitchFamily="34" charset="0"/>
              </a:rPr>
              <a:t>по контролю и надзору в сфере адвокатуры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ahnschrift" pitchFamily="34" charset="0"/>
                <a:cs typeface="Arial" pitchFamily="34" charset="0"/>
              </a:rPr>
              <a:t>нотариата, государственной регистрации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FF0000"/>
                </a:solidFill>
                <a:latin typeface="Bahnschrift" pitchFamily="34" charset="0"/>
                <a:cs typeface="Arial" pitchFamily="34" charset="0"/>
              </a:rPr>
              <a:t>актов гражданского состояния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47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3456"/>
            <a:ext cx="6038850" cy="657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7137" y="867814"/>
            <a:ext cx="5580112" cy="79208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ЗАПОЛНЕННОГО ХОДАТАЙСТВА ОТ ДОЛЖНОСТНОГО ЛИЦА ОБ ИСПОЛЕНИИ СУДЕБНОГО РЕШЕНИЯ В ЧАСТИ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восклицательный знак (с изображениями) | Восклицательный знак, Для ...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6624" r="26674" b="7933"/>
          <a:stretch/>
        </p:blipFill>
        <p:spPr bwMode="auto">
          <a:xfrm>
            <a:off x="344762" y="2204864"/>
            <a:ext cx="2643062" cy="3037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4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630714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/>
          <p:cNvSpPr/>
          <p:nvPr/>
        </p:nvSpPr>
        <p:spPr>
          <a:xfrm rot="10800000">
            <a:off x="5879902" y="1043047"/>
            <a:ext cx="1368152" cy="150119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471867" y="919825"/>
            <a:ext cx="2599725" cy="546683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Оф. наименование запрашиваемого государства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971600" y="516461"/>
            <a:ext cx="5760640" cy="150121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6471866" y="351547"/>
            <a:ext cx="2599725" cy="47995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Мастичный угловой штамп либо гербовый бланк суда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5879902" y="2557962"/>
            <a:ext cx="1368152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6434077" y="2236073"/>
            <a:ext cx="2599725" cy="49366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Полное наименование суда, вынесшего решение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6156176" y="2994040"/>
            <a:ext cx="1368152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6414649" y="2853217"/>
            <a:ext cx="2599725" cy="431767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вынесения решения суда и номер дела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944703" y="3435621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6414648" y="3435621"/>
            <a:ext cx="2599725" cy="24270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Ф.И.О истца (взыскателя)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5944703" y="3778920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3" action="ppaction://hlinksldjump"/>
          </p:cNvPr>
          <p:cNvSpPr/>
          <p:nvPr/>
        </p:nvSpPr>
        <p:spPr>
          <a:xfrm>
            <a:off x="6414650" y="3778920"/>
            <a:ext cx="2599724" cy="258714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Ф.И.О ответчика (должника)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5932716" y="4367556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3" action="ppaction://hlinksldjump"/>
          </p:cNvPr>
          <p:cNvSpPr/>
          <p:nvPr/>
        </p:nvSpPr>
        <p:spPr>
          <a:xfrm>
            <a:off x="6367620" y="4221088"/>
            <a:ext cx="2646753" cy="50405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Col="0" rtlCol="0" anchor="ctr"/>
          <a:lstStyle/>
          <a:p>
            <a:pPr algn="ctr">
              <a:lnSpc>
                <a:spcPts val="12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Существо решения (его часть) об исполнении которого запрашивается</a:t>
            </a:r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6143801" y="4930173"/>
            <a:ext cx="1392901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3" action="ppaction://hlinksldjump"/>
          </p:cNvPr>
          <p:cNvSpPr/>
          <p:nvPr/>
        </p:nvSpPr>
        <p:spPr>
          <a:xfrm>
            <a:off x="6379997" y="4864410"/>
            <a:ext cx="2646752" cy="431767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вступления решения суда в силу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6012160" y="5480700"/>
            <a:ext cx="1411328" cy="150122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3" action="ppaction://hlinksldjump"/>
          </p:cNvPr>
          <p:cNvSpPr/>
          <p:nvPr/>
        </p:nvSpPr>
        <p:spPr>
          <a:xfrm>
            <a:off x="6356083" y="5374216"/>
            <a:ext cx="2646753" cy="363092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Фамилия, инициалы судьи и его подпись; гербовая печать суда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2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797" y="188640"/>
            <a:ext cx="896448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pc="-1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в оформлению справки о том, что решение вступило в законную силу и подлежит исполнению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30932" y="1268760"/>
            <a:ext cx="8682136" cy="5400600"/>
          </a:xfrm>
        </p:spPr>
        <p:txBody>
          <a:bodyPr>
            <a:noAutofit/>
          </a:bodyPr>
          <a:lstStyle/>
          <a:p>
            <a:pPr lvl="0" algn="just">
              <a:buBlip>
                <a:blip r:embed="rId3"/>
              </a:buBlip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Справка о том, что решение суда вступило в законную силу, должна быть выполнена на гербовом бланке суда, а при его отсутствии – на бланке с проставленным мастичным штампом суда.</a:t>
            </a:r>
          </a:p>
          <a:p>
            <a:pPr lvl="0" algn="just">
              <a:buBlip>
                <a:blip r:embed="rId3"/>
              </a:buBlip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Справка о том, что решение суда вступило в законную силу, должна быть адресована «Компетентному органу» иностранного государства, причем должно быть указано именно официальное наименование иностранного государства.</a:t>
            </a:r>
          </a:p>
          <a:p>
            <a:pPr lvl="0" algn="just">
              <a:buBlip>
                <a:blip r:embed="rId3"/>
              </a:buBlip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Должна содержать указание на решение суда и его реквизиты: кем и когда вынесено в связи с рассмотрением какого дела (номер дела).</a:t>
            </a:r>
          </a:p>
          <a:p>
            <a:pPr lvl="0" algn="just">
              <a:buBlip>
                <a:blip r:embed="rId3"/>
              </a:buBlip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случае, если решением суда фактически разрешено несколько вопросов (например, взыскание алиментов и взыскание государственной пошлины в бюджет соответствующего уровня, то должно содержать указание на ту часть, об исполнении которой просит заявитель.</a:t>
            </a:r>
          </a:p>
          <a:p>
            <a:pPr lvl="0" algn="just">
              <a:buBlip>
                <a:blip r:embed="rId3"/>
              </a:buBlip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Должна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содержать дату вступления решения суда (части решения суда) в законную силу и указание на то, что она подлежит исполнения.</a:t>
            </a:r>
          </a:p>
          <a:p>
            <a:pPr lvl="0" algn="just">
              <a:buBlip>
                <a:blip r:embed="rId3"/>
              </a:buBlip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Справка подписывается уполномоченным должностным лицом (судьей) и скрепляется гербовой печатью запрашивающего учреждения (суда).</a:t>
            </a:r>
          </a:p>
          <a:p>
            <a:pPr marL="0" indent="0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38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980237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34079" y="476672"/>
            <a:ext cx="6048672" cy="92521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ЗАПОЛНЕННОЙ СПРАВКИ О ВСТУПЛЕНИИ РЕШЕНИЯ СУДА В ЗАКОННУЮ СИЛУ (ЕСЛИ ТРЕБУЕТСЯ ИСПОЛНИТЬ РЕШЕНИЕ СУДА В ПОЛНОМ ОБЪЕМЕ)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04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951663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1680" y="548680"/>
            <a:ext cx="6190728" cy="108012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ЗАПОЛНЕННОЙ СПРАВКИ О ВСТУПЛЕНИИ РЕШЕНИЯ СУДА В ЗАКОННУЮ СИЛУ (ЕСЛИ ТРЕБУЕТСЯ ИСПОЛНИТЬ РЕШЕНИЕ СУДА ЧАСТИЧНО)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5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6" y="349480"/>
            <a:ext cx="6799263" cy="61341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6" name="Стрелка вправо 5"/>
          <p:cNvSpPr/>
          <p:nvPr/>
        </p:nvSpPr>
        <p:spPr>
          <a:xfrm rot="10800000">
            <a:off x="5987150" y="844765"/>
            <a:ext cx="1368152" cy="150119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6544275" y="721541"/>
            <a:ext cx="2599725" cy="546683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Оф. наименование запрашиваемого государства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1009914" y="299582"/>
            <a:ext cx="5760640" cy="150121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6510180" y="134668"/>
            <a:ext cx="2599725" cy="47995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Мастичный угловой штамп либо гербовый бланк суда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5826104" y="3031190"/>
            <a:ext cx="1368152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6481190" y="2888630"/>
            <a:ext cx="2599725" cy="43524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Номер дела и Ф.И.О истца (взыскателя)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5987150" y="2132856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6414650" y="2078559"/>
            <a:ext cx="2599724" cy="25871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Ф.И.О ответчика (должника)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6002249" y="3719484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>
          <a:xfrm>
            <a:off x="6437153" y="3573016"/>
            <a:ext cx="2646753" cy="50405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Col="0" rtlCol="0" anchor="ctr"/>
          <a:lstStyle/>
          <a:p>
            <a:pPr algn="ctr">
              <a:lnSpc>
                <a:spcPts val="12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Существо решения суда об исполнении которого запрашивается</a:t>
            </a:r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6090239" y="5275104"/>
            <a:ext cx="1411328" cy="150122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4" action="ppaction://hlinksldjump"/>
          </p:cNvPr>
          <p:cNvSpPr/>
          <p:nvPr/>
        </p:nvSpPr>
        <p:spPr>
          <a:xfrm>
            <a:off x="6434162" y="5168620"/>
            <a:ext cx="2646753" cy="363092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Фамилия, инициалы судьи и его подпись; гербовая печать суда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66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4781" y="404664"/>
            <a:ext cx="896448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pc="-15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в оформлению справка, из которой следует, что сторона, против которой было вынесено решение, не принявшая участия в процессе, была в надлежащем порядке и своевременно вызвана в </a:t>
            </a:r>
            <a:r>
              <a:rPr lang="ru-RU" sz="2400" b="1" spc="-15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</a:t>
            </a:r>
            <a:endParaRPr lang="ru-RU" sz="2400" b="1" spc="-15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89547" y="1457400"/>
            <a:ext cx="8682136" cy="5400600"/>
          </a:xfrm>
        </p:spPr>
        <p:txBody>
          <a:bodyPr>
            <a:noAutofit/>
          </a:bodyPr>
          <a:lstStyle/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должна быть выполнена на гербовом бланке суда, а при его отсутствии – на бланке с проставленным мастичным штампом суда.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должна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быть адресована «Компетентному органу» иностранного государства, причем должно быть указано именно официальное наименование иностранного государства.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Должна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содержать указание на реквизиты дела, по которому вынесено решение суда, об исполнении которого запрашивается.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подписывается уполномоченным должностным лицом (судьей) и скрепляется гербовой печатью запрашивающего учреждения (суда).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справке рекомендуется прикладывать удостоверенную в соответствии с требованиями статьи 13 Конвенции копию подтверждения о вручении документов, поступившую из компетентного органа иностранного государства (в случае, если на момент рассмотрения дела ответчик проживал на территории иностранного государства).</a:t>
            </a:r>
          </a:p>
          <a:p>
            <a:pPr marL="0" indent="0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2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556792"/>
            <a:ext cx="6923087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20387" y="428328"/>
            <a:ext cx="6276056" cy="79208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ЗАПОЛНЕННОЙ СПРАВКИ О НАДЛЕЖАЩЕМ ИЗВЕЩЕНИИ СТОРОНЫ ПО ДЕЛУ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51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00"/>
          <a:stretch/>
        </p:blipFill>
        <p:spPr bwMode="auto">
          <a:xfrm>
            <a:off x="179512" y="574124"/>
            <a:ext cx="6185311" cy="4776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/>
          <p:cNvSpPr/>
          <p:nvPr/>
        </p:nvSpPr>
        <p:spPr>
          <a:xfrm rot="10800000">
            <a:off x="5987150" y="844765"/>
            <a:ext cx="1368152" cy="150119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6510179" y="721542"/>
            <a:ext cx="2599725" cy="546683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Оф. наименование запрашиваемого государства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6121243" y="4543596"/>
            <a:ext cx="1411328" cy="150122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5" action="ppaction://hlinksldjump"/>
          </p:cNvPr>
          <p:cNvSpPr/>
          <p:nvPr/>
        </p:nvSpPr>
        <p:spPr>
          <a:xfrm>
            <a:off x="6457675" y="4512173"/>
            <a:ext cx="2646753" cy="363092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Фамилия, инициалы судьи и его подпись; гербовая печать суда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6000089" y="2203388"/>
            <a:ext cx="1368152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6482315" y="134668"/>
            <a:ext cx="2599725" cy="47995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Мастичный угловой штамп либо гербовый бланк суда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6465166" y="1982736"/>
            <a:ext cx="2599725" cy="49366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Полное наименование суда, вынесшего решение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углом вверх 1"/>
          <p:cNvSpPr/>
          <p:nvPr/>
        </p:nvSpPr>
        <p:spPr>
          <a:xfrm rot="10800000">
            <a:off x="876341" y="346489"/>
            <a:ext cx="5605975" cy="750104"/>
          </a:xfrm>
          <a:prstGeom prst="bentUpArrow">
            <a:avLst>
              <a:gd name="adj1" fmla="val 10381"/>
              <a:gd name="adj2" fmla="val 13340"/>
              <a:gd name="adj3" fmla="val 24418"/>
            </a:avLst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0800000">
            <a:off x="6012369" y="3094612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6482316" y="3061692"/>
            <a:ext cx="2599724" cy="258714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Ф.И.О ответчика (должника)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0800000">
            <a:off x="6199202" y="2746260"/>
            <a:ext cx="1368152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6457675" y="2530377"/>
            <a:ext cx="2599725" cy="431767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вынесения решения суда и номер дела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0800000">
            <a:off x="6012369" y="3508725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5" action="ppaction://hlinksldjump"/>
          </p:cNvPr>
          <p:cNvSpPr/>
          <p:nvPr/>
        </p:nvSpPr>
        <p:spPr>
          <a:xfrm>
            <a:off x="6418138" y="3400384"/>
            <a:ext cx="2646753" cy="50405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Col="0" rtlCol="0" anchor="ctr"/>
          <a:lstStyle/>
          <a:p>
            <a:pPr algn="ctr">
              <a:lnSpc>
                <a:spcPts val="12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Существо решения (его часть) об исполнении которого запрашивается</a:t>
            </a:r>
          </a:p>
        </p:txBody>
      </p:sp>
      <p:sp>
        <p:nvSpPr>
          <p:cNvPr id="39" name="Стрелка вправо 38"/>
          <p:cNvSpPr/>
          <p:nvPr/>
        </p:nvSpPr>
        <p:spPr>
          <a:xfrm rot="10800000">
            <a:off x="5918622" y="4117095"/>
            <a:ext cx="1368152" cy="10194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5" action="ppaction://hlinksldjump"/>
          </p:cNvPr>
          <p:cNvSpPr/>
          <p:nvPr/>
        </p:nvSpPr>
        <p:spPr>
          <a:xfrm>
            <a:off x="6441651" y="3993873"/>
            <a:ext cx="2599725" cy="371232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Оф. наименование запрашиваемого государства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90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4781" y="404664"/>
            <a:ext cx="896448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pc="-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в оформлению справки о том, исполнялось ли решение на момент его пересылки</a:t>
            </a:r>
            <a:endParaRPr lang="ru-RU" sz="2400" b="1" spc="-15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75957" y="1340768"/>
            <a:ext cx="8682136" cy="5400600"/>
          </a:xfrm>
        </p:spPr>
        <p:txBody>
          <a:bodyPr>
            <a:noAutofit/>
          </a:bodyPr>
          <a:lstStyle/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должна быть выполнена на гербовом бланке суда, а при его отсутствии – на бланке с проставленным мастичным штампом суда.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должна быть адресована «Компетентному органу» иностранного государства, причем должно быть указано именно официальное наименование иностранного государства.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Должна содержать указание на решение суда и его реквизиты: кем и когда вынесено в связи с рассмотрением какого дела (номер дела).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случае, если решением суда фактически разрешено несколько вопросов (например, взыскание алиментов и взыскание государственной пошлины в бюджет соответствующего уровня, то должно содержать указание на ту часть, об исполнении которой просит заявитель.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Должна содержать отметку о дате до которой решение суда (часть решения суда) исполнялось на территории Российской Федерации либо отметку о том, что оно не исполнялось</a:t>
            </a:r>
          </a:p>
          <a:p>
            <a:pPr algn="just">
              <a:buBlip>
                <a:blip r:embed="rId3"/>
              </a:buBlip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Справка подписывается уполномоченным должностным лицом (судьей) и скрепляется гербовой печатью запрашивающего учреждения (суда).</a:t>
            </a:r>
          </a:p>
          <a:p>
            <a:pPr marL="0" indent="0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Правовыми основаниями оказания международной правовой помощи между Российской Федерацией и странами постсоветского пространства выступают: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4138960"/>
              </p:ext>
            </p:extLst>
          </p:nvPr>
        </p:nvGraphicFramePr>
        <p:xfrm>
          <a:off x="457200" y="1556792"/>
          <a:ext cx="8229600" cy="48463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Казахстан;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Таджикистан;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Узбекистан;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Армения;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Украина;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Кыргызская Республика;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 Молдова;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Туркменистан;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Азербайджанская Республика;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Беларусь;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Грузия;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Конвенция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 правовой помощи и правовых отношениях по гражданским, семейным и уголовным делам (Минск, 22.01.1993)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Латвийская Республика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Договор между Российской Федерацией и Латвийской Республикой о правовой помощи и правовых отношениях по гражданским, семейным и уголовным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делам (Рига, 03.02.1993)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50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798" y="1772816"/>
            <a:ext cx="6884987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01251" y="692696"/>
            <a:ext cx="6492080" cy="72008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ЗАПОЛНЕННОЙ СПРАВКИ ОТНОСИТЕЛЬНО ИСПОЛНЕНИЯ РЕШЕНИЯ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СУДА (ЕСЛИ ТРЕБУЕТСЯ ИСПОЛНИТЬ РЕШЕНИЕ СУДА В ПОЛНОМ ОБЪЕМЕ)</a:t>
            </a:r>
          </a:p>
        </p:txBody>
      </p:sp>
    </p:spTree>
    <p:extLst>
      <p:ext uri="{BB962C8B-B14F-4D97-AF65-F5344CB8AC3E}">
        <p14:creationId xmlns:p14="http://schemas.microsoft.com/office/powerpoint/2010/main" val="221095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28399" y="548680"/>
            <a:ext cx="6060032" cy="79208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ЗАПОЛНЕННОЙ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СПРАВКИ ОТНОСИТЕЛЬНО ИСПОЛНЕНИЯ РЕШЕНИЯ СУДА (ЕСЛИ ТРЕБУЕТСЯ ИСПОЛНИТЬ РЕШЕНИЕ СУДА ЧАСТИЧНО)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980237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59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1951" y="188640"/>
            <a:ext cx="8352928" cy="20162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Образцы ходатайства о признании и разрешении принудительного исполнения решения российского суда, а так же  справок, прилагаемых к указанному ходатайству, размещены на сайте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to64.minjust.ru/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ссылке: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5"/>
              </a:rPr>
              <a:t>https://to64.minjust.ru/ru/node/425705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25460" y="3993355"/>
            <a:ext cx="2924175" cy="274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Контакты Управления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Адрес: 410056, г. Саратов,           ул. Мичурина, д. 31, Литера 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kumimoji="0" lang="en-U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https://to64.minjust.ru/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Тел.: (8452) 200-647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Факс:(8452) 200-161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ru64@minjust.ru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Минюст Чувашии: в октябре международная правовая помощь оказана 36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5376595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2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116632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38097"/>
              </p:ext>
            </p:extLst>
          </p:nvPr>
        </p:nvGraphicFramePr>
        <p:xfrm>
          <a:off x="491193" y="188640"/>
          <a:ext cx="8229600" cy="50342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Литовская 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Договор между Российской Федерацией и Литовской Республикой о правовой помощи и правовых отношениях по гражданским, семейным и уголовным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делам (Вильнюс, 21.07.1992)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Эстонская Республика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Договор между Российской Федерацией и Эстонской Республикой о правовой помощи и правовых отношениях по гражданским, семейным и уголовным делам (Москва, 26.01.1993)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Абхазия;</a:t>
                      </a: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Южная Осетия 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основе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международных принципов вежливости и взаимности 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Нагорно-Карабахская Республика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правовое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основание отсутствует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6495" y="5240166"/>
            <a:ext cx="796205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УКАЗАННЫЕ НАИМЕНОВАНИЯ СТРАН ЯВЛЯЮТСЯ ОФИЦИАЛЬНЫМИ</a:t>
            </a:r>
            <a:endParaRPr lang="ru-RU" sz="17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862" y="5594109"/>
            <a:ext cx="8372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nglecia Pro Txt" pitchFamily="18" charset="0"/>
                <a:cs typeface="Times New Roman" pitchFamily="18" charset="0"/>
              </a:rPr>
              <a:t>Обращаем вынимание: </a:t>
            </a:r>
            <a:r>
              <a:rPr lang="ru-RU" dirty="0" smtClean="0">
                <a:latin typeface="Anglecia Pro Txt" pitchFamily="18" charset="0"/>
                <a:cs typeface="Times New Roman" pitchFamily="18" charset="0"/>
              </a:rPr>
              <a:t>по рекомендации МИД России и Минюста России любые</a:t>
            </a:r>
          </a:p>
          <a:p>
            <a:pPr algn="ctr"/>
            <a:r>
              <a:rPr lang="ru-RU" dirty="0" smtClean="0">
                <a:latin typeface="Anglecia Pro Txt" pitchFamily="18" charset="0"/>
                <a:cs typeface="Times New Roman" pitchFamily="18" charset="0"/>
              </a:rPr>
              <a:t> официальные контакты с органами власти Приднестровской</a:t>
            </a:r>
          </a:p>
          <a:p>
            <a:pPr algn="ctr"/>
            <a:r>
              <a:rPr lang="ru-RU" dirty="0" smtClean="0">
                <a:latin typeface="Anglecia Pro Txt" pitchFamily="18" charset="0"/>
                <a:cs typeface="Times New Roman" pitchFamily="18" charset="0"/>
              </a:rPr>
              <a:t> Молдавской Республики запрещены </a:t>
            </a:r>
            <a:endParaRPr lang="ru-RU" dirty="0">
              <a:latin typeface="Anglecia Pro Txt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43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334244"/>
            <a:ext cx="8435280" cy="619268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Объёмом правовой помощи, предусмотренной Конвенцией предусмотрены, в частности: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Вручение судебных документов.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Производство отдельных процессуальных действий.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Признание и принудительное исполнение решений судов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общему правилу, в целях признания и разрешения принудительного исполнения на территории иностранного государства решения российского суда судом, вынесшим решение по первой инстанции в адрес Управления должны быть представлены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Blip>
                <a:blip r:embed="rId4"/>
              </a:buBlip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одатайство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признании и разрешении принудительного исполнения решения суда (либо части решения суда) (слайд 6-10);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надлежащим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образом заверенная копия решения суда (с отметкой о вступлении в силу (слайд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5);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справка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том, что решение вступило в законную силу и подлежит исполнению(слайд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11-14);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справка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из которой следует, что сторона, против которой было вынесено решение, не принявшая участия в процессе, была в надлежащем порядке и своевременно вызвана в суд, а в случае ее процессуальной недееспособности была надлежащим образом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представлена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15-17);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справка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том, исполнялось ли решение на момент его пересылки (слайд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18-21).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§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67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334244"/>
            <a:ext cx="8435280" cy="61926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Следует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иметь ввиду, что приложенное решение суда должно быть оформлено в соответствии с требованиями международных договоров Российской Федерации и сложившейся практикой оказания международной правовой помощи:</a:t>
            </a: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страницы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решения суда должны быть пронумерованы;</a:t>
            </a: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суда должно содержать отметку о вступлении в законную силу, а также отметку «ВЕРНО»,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удостоверенную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подписью судьи и гербовой печатью суда;</a:t>
            </a:r>
          </a:p>
          <a:p>
            <a:pPr algn="just">
              <a:buBlip>
                <a:blip r:embed="rId4"/>
              </a:buBlip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решение суда состоит из нескольких листов, оно должно быть прошито, а место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сшития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содержать информацию о количестве листов, удостоверенную подписью судьи и гербовой печатью.</a:t>
            </a:r>
          </a:p>
          <a:p>
            <a:pPr marL="0" indent="0"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Гербовая </a:t>
            </a:r>
            <a:r>
              <a:rPr lang="ru-RU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печать и подпись судьи должны быть отчетливыми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случае, когда в целях исполнения одного решения суда направляются 2 ходатайства (одно от заявителя по основному требованию, а другое – от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суда (по взысканию государственной пошлины в бюджет),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то к каждому ходатайству должен быть приложен отдельный пакет документ, состоящий из 3 справок и копии решения суда). Аналогичное требование касается и того случая, когда в рамках рассмотрения одного дела решением суда удовлетворены исковые требования нескольких истцов.</a:t>
            </a:r>
          </a:p>
          <a:p>
            <a:pPr marL="0" indent="0">
              <a:buNone/>
            </a:pPr>
            <a:endParaRPr lang="ru-RU" sz="2000" dirty="0" smtClean="0"/>
          </a:p>
          <a:p>
            <a:pPr lvl="1">
              <a:buFont typeface="Wingdings" pitchFamily="2" charset="2"/>
              <a:buChar char="§"/>
            </a:pPr>
            <a:endParaRPr lang="ru-RU" sz="1200" dirty="0" smtClean="0"/>
          </a:p>
          <a:p>
            <a:pPr lvl="1">
              <a:buFont typeface="Wingdings" pitchFamily="2" charset="2"/>
              <a:buChar char="Ø"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22487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3919"/>
            <a:ext cx="6038850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 rot="10800000">
            <a:off x="5861248" y="591775"/>
            <a:ext cx="1368152" cy="150119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436616" y="468551"/>
            <a:ext cx="2599725" cy="546683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</a:rPr>
              <a:t>Оф. наименование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запрашиваемого</a:t>
            </a:r>
            <a:r>
              <a:rPr lang="ru-RU" sz="1400" dirty="0" smtClean="0">
                <a:solidFill>
                  <a:schemeClr val="tx1"/>
                </a:solidFill>
              </a:rPr>
              <a:t> государства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928654" y="1386505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6454825" y="1168666"/>
            <a:ext cx="2599725" cy="58579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</a:rPr>
              <a:t>Ф.И.О и адрес истца (взыскателя)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1420818" y="1773482"/>
            <a:ext cx="1447596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878648" y="1044169"/>
            <a:ext cx="2587377" cy="648072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Правовое основание оказания правовой помощи (Слайд 2,3)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861248" y="2933480"/>
            <a:ext cx="1368152" cy="150119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6429875" y="2572340"/>
            <a:ext cx="2599725" cy="604801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ru-RU" sz="1400" dirty="0" smtClean="0">
                <a:solidFill>
                  <a:schemeClr val="tx1"/>
                </a:solidFill>
              </a:rPr>
              <a:t>Оф. наименование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запрашиваемого</a:t>
            </a:r>
            <a:r>
              <a:rPr lang="ru-RU" sz="1400" dirty="0" smtClean="0">
                <a:solidFill>
                  <a:schemeClr val="tx1"/>
                </a:solidFill>
              </a:rPr>
              <a:t> государства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5961045" y="3357821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6372200" y="3286414"/>
            <a:ext cx="2680738" cy="86266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Col="0" rtlCol="0" anchor="ctr"/>
          <a:lstStyle/>
          <a:p>
            <a:pPr algn="ctr">
              <a:lnSpc>
                <a:spcPts val="12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Реквизиты решения суда (кем и когда вынесено, номер дела),  существо решения (его часть) об исполнении которого запрашивается</a:t>
            </a:r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5928654" y="4396850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5" action="ppaction://hlinksldjump"/>
          </p:cNvPr>
          <p:cNvSpPr/>
          <p:nvPr/>
        </p:nvSpPr>
        <p:spPr>
          <a:xfrm>
            <a:off x="6387667" y="4288255"/>
            <a:ext cx="2665271" cy="517809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r>
              <a:rPr lang="ru-RU" sz="1400" dirty="0" smtClean="0">
                <a:solidFill>
                  <a:schemeClr val="tx1"/>
                </a:solidFill>
              </a:rPr>
              <a:t>Ф.И.О и адрес ответчика (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должника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5745800" y="6177450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6414318" y="6093296"/>
            <a:ext cx="2680737" cy="46854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8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и подпись истца (взыскателя)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5630352" y="5355290"/>
            <a:ext cx="1599048" cy="15012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5" action="ppaction://hlinksldjump"/>
          </p:cNvPr>
          <p:cNvSpPr/>
          <p:nvPr/>
        </p:nvSpPr>
        <p:spPr>
          <a:xfrm>
            <a:off x="6396111" y="5157192"/>
            <a:ext cx="2680738" cy="86266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Col="0" rtlCol="0" anchor="ctr"/>
          <a:lstStyle/>
          <a:p>
            <a:pPr algn="ctr">
              <a:lnSpc>
                <a:spcPts val="12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Реквизиты банковского счета истца (взыскателя), на который будут зачисляться взыскиваемые денежные средства</a:t>
            </a:r>
          </a:p>
        </p:txBody>
      </p:sp>
    </p:spTree>
    <p:extLst>
      <p:ext uri="{BB962C8B-B14F-4D97-AF65-F5344CB8AC3E}">
        <p14:creationId xmlns:p14="http://schemas.microsoft.com/office/powerpoint/2010/main" val="835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6171" y="188640"/>
            <a:ext cx="8964488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pc="-15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в оформлению ходатайства о признании и разрешении принудительного исполнения решения российского суда.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30932" y="1268760"/>
            <a:ext cx="8682136" cy="5400600"/>
          </a:xfrm>
        </p:spPr>
        <p:txBody>
          <a:bodyPr>
            <a:noAutofit/>
          </a:bodyPr>
          <a:lstStyle/>
          <a:p>
            <a:pPr lvl="0" algn="just">
              <a:buBlip>
                <a:blip r:embed="rId4"/>
              </a:buBlip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Ходатайство о разрешении принудительного исполнения решения подается в компетентный суд Договаривающейся Стороны, где решение подлежит исполнению. Оно может быть подано и в суд, который вынес решение по делу в первой инстанции. Этот суд направляет ходатайство суду, компетентному вынести решение по ходатайству (часть 1 статьи 53 Конвенции).</a:t>
            </a:r>
          </a:p>
          <a:p>
            <a:pPr lvl="0" algn="just">
              <a:buBlip>
                <a:blip r:embed="rId4"/>
              </a:buBlip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Ходатайство должно исходить от того лица (должностного лица), которое заявляло удовлетворенные исковые требования. Например, если резолютивная часть судебного решения содержит положения об удовлетворении заявленных исковых требований истца, то ходатайство о его исполнении также должно исходить от истца. Если судом в бюджет соответствующего уровня взыскана сумма государственной пошлины, ходатайство должно исходить от судьи, вынесшего соответствующее решение.</a:t>
            </a:r>
          </a:p>
          <a:p>
            <a:pPr lvl="0" algn="just">
              <a:buBlip>
                <a:blip r:embed="rId4"/>
              </a:buBlip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Ходатайство должно быть адресовано «Компетентному органу» иностранного государства, причем должно быть указано именно официальное наименование иностранного государства.</a:t>
            </a:r>
          </a:p>
          <a:p>
            <a:pPr lvl="0" algn="just">
              <a:buBlip>
                <a:blip r:embed="rId4"/>
              </a:buBlip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ходатайстве, исходящем от гражданина должны быть указаны его полные фамилия, имя и отчество (при наличии), а также адрес его места жительства. </a:t>
            </a:r>
          </a:p>
          <a:p>
            <a:pPr marL="0" indent="0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91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60" cy="6120680"/>
          </a:xfrm>
        </p:spPr>
        <p:txBody>
          <a:bodyPr>
            <a:noAutofit/>
          </a:bodyPr>
          <a:lstStyle/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Ходатайство должно в обязательном порядке содержать ссылку на правовое основание оказания международной правовой помощи (Конвенция, двусторонний договор, международные принципы вежливости и взаимности и др.).</a:t>
            </a:r>
          </a:p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 тексте ходатайства должны быть указаны реквизиты судебного решения, об исполнении которого запрашивается, а именно: дата вынесения решения, каким судом и по какому делу вынесено (номер и категория дела).</a:t>
            </a:r>
          </a:p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Далее в ходатайстве указывается об исполнении какого именно положения решения суда просит заявитель: если в соответствии с решением суда взысканию подлежат алименты на содержание на несовершеннолетнего ребенка и государственная пошлина в бюджет соответствующего уровня, то гражданин по тексту указывает «в части…» и указывает в какой именно части он просит исполнить решение. Аналогичным образом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 рассматриваемом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случае должен поступить и суд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Также ходатайство должно содержать сведения о лице, с которого взыскиваются соответствующие денежные суммы: его фамилия, имя 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отчество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(при наличии), полный адрес его места жительства.</a:t>
            </a:r>
          </a:p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Ходатайство должно также включать сведения о реквизитах банковского счета, на который будут зачислять взыскиваемые денежные суммы.</a:t>
            </a:r>
          </a:p>
          <a:p>
            <a:pPr lvl="0" algn="just">
              <a:buBlip>
                <a:blip r:embed="rId4"/>
              </a:buBlip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Ходатайство, исходящее от гражданина подписывается заявителем, а ходатайство, исходящее от должностного лица (например, судьи)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должность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подписано уполномоченным должностным лицом (например, судье), а также скреплено гербовой печатью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49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ownloads\scales-background-1200x6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33" r="-1458"/>
          <a:stretch/>
        </p:blipFill>
        <p:spPr bwMode="auto">
          <a:xfrm>
            <a:off x="0" y="0"/>
            <a:ext cx="931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3681"/>
            <a:ext cx="6076950" cy="637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332656"/>
            <a:ext cx="4824536" cy="792088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ЗАПОЛНЕННОГО ХОДАТАЙСТВА ОТ ФИЗИЧЕСКОГО ЛИЦА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и по запросу белые человечки для презентации деньги (с ...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9" r="11637"/>
          <a:stretch/>
        </p:blipFill>
        <p:spPr bwMode="auto">
          <a:xfrm>
            <a:off x="108916" y="2420888"/>
            <a:ext cx="2690720" cy="3258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4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</TotalTime>
  <Words>1587</Words>
  <Application>Microsoft Office PowerPoint</Application>
  <PresentationFormat>Экран (4:3)</PresentationFormat>
  <Paragraphs>132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«Порядок оформления ходатайств о признании и разрешении принудительного исполнения решений  российских судов на территории постсоветского пространства»</vt:lpstr>
      <vt:lpstr> Правовыми основаниями оказания международной правовой помощи между Российской Федерацией и странами постсоветского пространства выступают: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Салманидина А.С.</cp:lastModifiedBy>
  <cp:revision>38</cp:revision>
  <dcterms:created xsi:type="dcterms:W3CDTF">2020-05-25T07:56:25Z</dcterms:created>
  <dcterms:modified xsi:type="dcterms:W3CDTF">2020-05-28T09:11:44Z</dcterms:modified>
</cp:coreProperties>
</file>